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297" r:id="rId3"/>
    <p:sldId id="298" r:id="rId4"/>
    <p:sldId id="285" r:id="rId5"/>
    <p:sldId id="257" r:id="rId6"/>
    <p:sldId id="258" r:id="rId7"/>
    <p:sldId id="259" r:id="rId8"/>
    <p:sldId id="260" r:id="rId9"/>
    <p:sldId id="334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99" r:id="rId19"/>
    <p:sldId id="353" r:id="rId20"/>
    <p:sldId id="288" r:id="rId21"/>
    <p:sldId id="280" r:id="rId22"/>
    <p:sldId id="281" r:id="rId23"/>
    <p:sldId id="282" r:id="rId24"/>
    <p:sldId id="351" r:id="rId25"/>
    <p:sldId id="302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303" r:id="rId35"/>
    <p:sldId id="341" r:id="rId36"/>
    <p:sldId id="342" r:id="rId37"/>
    <p:sldId id="352" r:id="rId38"/>
    <p:sldId id="343" r:id="rId39"/>
    <p:sldId id="344" r:id="rId40"/>
    <p:sldId id="345" r:id="rId41"/>
    <p:sldId id="346" r:id="rId42"/>
    <p:sldId id="347" r:id="rId43"/>
    <p:sldId id="348" r:id="rId44"/>
    <p:sldId id="349" r:id="rId45"/>
    <p:sldId id="350" r:id="rId46"/>
    <p:sldId id="324" r:id="rId47"/>
    <p:sldId id="325" r:id="rId48"/>
    <p:sldId id="327" r:id="rId49"/>
    <p:sldId id="328" r:id="rId50"/>
    <p:sldId id="329" r:id="rId51"/>
    <p:sldId id="330" r:id="rId52"/>
    <p:sldId id="331" r:id="rId53"/>
    <p:sldId id="319" r:id="rId54"/>
    <p:sldId id="320" r:id="rId55"/>
    <p:sldId id="321" r:id="rId56"/>
    <p:sldId id="322" r:id="rId57"/>
    <p:sldId id="323" r:id="rId58"/>
    <p:sldId id="335" r:id="rId59"/>
    <p:sldId id="336" r:id="rId60"/>
    <p:sldId id="337" r:id="rId61"/>
    <p:sldId id="338" r:id="rId62"/>
    <p:sldId id="339" r:id="rId63"/>
    <p:sldId id="340" r:id="rId64"/>
    <p:sldId id="318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30" autoAdjust="0"/>
    <p:restoredTop sz="94652"/>
  </p:normalViewPr>
  <p:slideViewPr>
    <p:cSldViewPr snapToGrid="0" snapToObjects="1" showGuides="1">
      <p:cViewPr varScale="1">
        <p:scale>
          <a:sx n="237" d="100"/>
          <a:sy n="237" d="100"/>
        </p:scale>
        <p:origin x="654" y="192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-45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4345B8-6C53-B94C-A575-2B02D46C2D3B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CA3355-25D1-6C47-BDB0-BA9A8C492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784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8DC5F-50D8-9647-AE7F-A1AC5B8961D6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F0F86-ABF4-AE41-912F-67D7F0351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870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8DC5F-50D8-9647-AE7F-A1AC5B8961D6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F0F86-ABF4-AE41-912F-67D7F0351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526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8DC5F-50D8-9647-AE7F-A1AC5B8961D6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F0F86-ABF4-AE41-912F-67D7F0351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54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8DC5F-50D8-9647-AE7F-A1AC5B8961D6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F0F86-ABF4-AE41-912F-67D7F0351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809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8DC5F-50D8-9647-AE7F-A1AC5B8961D6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F0F86-ABF4-AE41-912F-67D7F0351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884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8DC5F-50D8-9647-AE7F-A1AC5B8961D6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F0F86-ABF4-AE41-912F-67D7F0351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133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8DC5F-50D8-9647-AE7F-A1AC5B8961D6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F0F86-ABF4-AE41-912F-67D7F0351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23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8DC5F-50D8-9647-AE7F-A1AC5B8961D6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F0F86-ABF4-AE41-912F-67D7F0351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689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8DC5F-50D8-9647-AE7F-A1AC5B8961D6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F0F86-ABF4-AE41-912F-67D7F0351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47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8DC5F-50D8-9647-AE7F-A1AC5B8961D6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F0F86-ABF4-AE41-912F-67D7F0351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085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8DC5F-50D8-9647-AE7F-A1AC5B8961D6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F0F86-ABF4-AE41-912F-67D7F0351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12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8DC5F-50D8-9647-AE7F-A1AC5B8961D6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F0F86-ABF4-AE41-912F-67D7F0351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077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racle.com/javase/7/docs/api/java/util/List.html" TargetMode="External"/><Relationship Id="rId7" Type="http://schemas.openxmlformats.org/officeDocument/2006/relationships/hyperlink" Target="http://docs.oracle.com/javase/7/docs/api/java/util/Iterator.html" TargetMode="External"/><Relationship Id="rId2" Type="http://schemas.openxmlformats.org/officeDocument/2006/relationships/hyperlink" Target="http://docs.oracle.com/javase/7/docs/api/java/lang/Iterabl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oracle.com/javase/7/docs/api/java/util/HashSet.html" TargetMode="External"/><Relationship Id="rId5" Type="http://schemas.openxmlformats.org/officeDocument/2006/relationships/hyperlink" Target="http://docs.oracle.com/javase/7/docs/api/java/util/Set.html" TargetMode="External"/><Relationship Id="rId4" Type="http://schemas.openxmlformats.org/officeDocument/2006/relationships/hyperlink" Target="http://docs.oracle.com/javase/7/docs/api/java/util/ArrayList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racle.com/javase/7/docs/api/java/util/Map.html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exploring-code/digesting-singleton-design-pattern-in-java-5d434f4f322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Design Patterns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4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Observations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Applications often "</a:t>
            </a:r>
            <a:r>
              <a:rPr lang="en-US" b="1" dirty="0">
                <a:solidFill>
                  <a:srgbClr val="0070C0"/>
                </a:solidFill>
              </a:rPr>
              <a:t>loop</a:t>
            </a:r>
            <a:r>
              <a:rPr lang="en-US" dirty="0"/>
              <a:t>" over the same aggregate object in many classes and methods</a:t>
            </a:r>
          </a:p>
          <a:p>
            <a:r>
              <a:rPr lang="en-US" dirty="0"/>
              <a:t>Changing from one aggregate to another is, as a result, very </a:t>
            </a:r>
            <a:r>
              <a:rPr lang="en-US" b="1" dirty="0">
                <a:solidFill>
                  <a:srgbClr val="0070C0"/>
                </a:solidFill>
              </a:rPr>
              <a:t>inconvenient</a:t>
            </a:r>
          </a:p>
          <a:p>
            <a:r>
              <a:rPr lang="en-US" dirty="0"/>
              <a:t>The </a:t>
            </a:r>
            <a:r>
              <a:rPr lang="en-US" b="1" i="1" dirty="0">
                <a:solidFill>
                  <a:srgbClr val="0070C0"/>
                </a:solidFill>
              </a:rPr>
              <a:t>Iterator</a:t>
            </a:r>
            <a:r>
              <a:rPr lang="en-US" dirty="0"/>
              <a:t> design pattern enables us to access the elements of an aggregate object while hiding its internal structure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320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</a:t>
            </a:r>
            <a:r>
              <a:rPr lang="en-US" dirty="0" smtClean="0"/>
              <a:t>Operations - Commonalities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Reset its "pointer" (or cursor) to the first element.</a:t>
            </a:r>
          </a:p>
          <a:p>
            <a:r>
              <a:rPr lang="en-US" sz="2400" dirty="0"/>
              <a:t>Determine if there are any more elements in the sequence.</a:t>
            </a:r>
          </a:p>
          <a:p>
            <a:r>
              <a:rPr lang="en-US" sz="2400" dirty="0"/>
              <a:t>Move its "pointer" to the next element.</a:t>
            </a:r>
          </a:p>
          <a:p>
            <a:r>
              <a:rPr lang="en-US" sz="2400" dirty="0"/>
              <a:t>Retrieve the "current" element.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369" y="4838144"/>
            <a:ext cx="5823759" cy="16775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60111"/>
            <a:ext cx="5996772" cy="17118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443" y="4495801"/>
            <a:ext cx="5058482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77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Iterator Pattern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02787"/>
            <a:ext cx="10515600" cy="2528626"/>
          </a:xfrm>
        </p:spPr>
      </p:pic>
    </p:spTree>
    <p:extLst>
      <p:ext uri="{BB962C8B-B14F-4D97-AF65-F5344CB8AC3E}">
        <p14:creationId xmlns:p14="http://schemas.microsoft.com/office/powerpoint/2010/main" val="613718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in 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Aggregates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Classes that realize the </a:t>
            </a:r>
            <a:r>
              <a:rPr lang="en-US" dirty="0" err="1" smtClean="0">
                <a:hlinkClick r:id="rId2"/>
              </a:rPr>
              <a:t>Iterable</a:t>
            </a:r>
            <a:r>
              <a:rPr lang="en-US" dirty="0" smtClean="0"/>
              <a:t> </a:t>
            </a:r>
            <a:r>
              <a:rPr lang="en-US" dirty="0"/>
              <a:t>interface (including classes that implement the </a:t>
            </a:r>
            <a:r>
              <a:rPr lang="en-US" dirty="0" smtClean="0">
                <a:hlinkClick r:id="rId3"/>
              </a:rPr>
              <a:t>List </a:t>
            </a:r>
            <a:r>
              <a:rPr lang="en-US" dirty="0"/>
              <a:t>interface like </a:t>
            </a:r>
            <a:r>
              <a:rPr lang="en-US" dirty="0" err="1" smtClean="0">
                <a:hlinkClick r:id="rId4"/>
              </a:rPr>
              <a:t>ArrayList</a:t>
            </a:r>
            <a:r>
              <a:rPr lang="en-US" dirty="0" smtClean="0">
                <a:hlinkClick r:id="rId4"/>
              </a:rPr>
              <a:t> </a:t>
            </a:r>
            <a:r>
              <a:rPr lang="en-US" dirty="0"/>
              <a:t>and classes that realize the </a:t>
            </a:r>
            <a:r>
              <a:rPr lang="en-US" dirty="0" smtClean="0">
                <a:hlinkClick r:id="rId5"/>
              </a:rPr>
              <a:t>Set </a:t>
            </a:r>
            <a:r>
              <a:rPr lang="en-US" dirty="0"/>
              <a:t>interface like </a:t>
            </a:r>
            <a:r>
              <a:rPr lang="en-US" dirty="0" err="1" smtClean="0">
                <a:hlinkClick r:id="rId6"/>
              </a:rPr>
              <a:t>HashSet</a:t>
            </a:r>
            <a:r>
              <a:rPr lang="en-US" dirty="0" smtClean="0"/>
              <a:t>.</a:t>
            </a:r>
          </a:p>
          <a:p>
            <a:r>
              <a:rPr lang="en-US" dirty="0"/>
              <a:t>The Iterator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Classes that realize the </a:t>
            </a:r>
            <a:r>
              <a:rPr lang="en-US" dirty="0" smtClean="0">
                <a:hlinkClick r:id="rId7"/>
              </a:rPr>
              <a:t>Iterator </a:t>
            </a:r>
            <a:r>
              <a:rPr lang="en-US" dirty="0"/>
              <a:t>interface</a:t>
            </a:r>
          </a:p>
        </p:txBody>
      </p:sp>
    </p:spTree>
    <p:extLst>
      <p:ext uri="{BB962C8B-B14F-4D97-AF65-F5344CB8AC3E}">
        <p14:creationId xmlns:p14="http://schemas.microsoft.com/office/powerpoint/2010/main" val="398419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in Java (cont.)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776" y="0"/>
            <a:ext cx="8428448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87060" y="706514"/>
            <a:ext cx="4922803" cy="1178041"/>
          </a:xfrm>
        </p:spPr>
        <p:txBody>
          <a:bodyPr>
            <a:normAutofit/>
          </a:bodyPr>
          <a:lstStyle/>
          <a:p>
            <a:r>
              <a:rPr lang="en-US" sz="2000" dirty="0" smtClean="0"/>
              <a:t>Note </a:t>
            </a:r>
            <a:r>
              <a:rPr lang="en-US" sz="2000" dirty="0"/>
              <a:t>that the </a:t>
            </a:r>
            <a:r>
              <a:rPr lang="en-US" sz="2000" dirty="0" smtClean="0">
                <a:hlinkClick r:id="rId3"/>
              </a:rPr>
              <a:t>Map </a:t>
            </a:r>
            <a:r>
              <a:rPr lang="en-US" sz="2000" dirty="0"/>
              <a:t>interface does </a:t>
            </a:r>
            <a:r>
              <a:rPr lang="en-US" sz="2000" dirty="0" smtClean="0"/>
              <a:t>not extend</a:t>
            </a:r>
            <a:r>
              <a:rPr lang="en-US" sz="2000" dirty="0"/>
              <a:t> </a:t>
            </a:r>
            <a:r>
              <a:rPr lang="en-US" sz="2000" dirty="0" err="1"/>
              <a:t>Iterable</a:t>
            </a:r>
            <a:r>
              <a:rPr lang="en-US" sz="2000" dirty="0"/>
              <a:t> or Collection, but one can get a Set or Collection object from a Map.</a:t>
            </a:r>
          </a:p>
        </p:txBody>
      </p:sp>
    </p:spTree>
    <p:extLst>
      <p:ext uri="{BB962C8B-B14F-4D97-AF65-F5344CB8AC3E}">
        <p14:creationId xmlns:p14="http://schemas.microsoft.com/office/powerpoint/2010/main" val="375869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the Iterator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code must change to use a </a:t>
            </a:r>
            <a:r>
              <a:rPr lang="en-US" dirty="0" err="1"/>
              <a:t>HashSet</a:t>
            </a:r>
            <a:r>
              <a:rPr lang="en-US" dirty="0"/>
              <a:t> instead of an </a:t>
            </a:r>
            <a:r>
              <a:rPr lang="en-US" dirty="0" err="1"/>
              <a:t>ArrayList</a:t>
            </a:r>
            <a:r>
              <a:rPr lang="en-US" dirty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23157"/>
            <a:ext cx="8697951" cy="440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58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the Iterator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Principle Benefit:</a:t>
            </a:r>
          </a:p>
          <a:p>
            <a:pPr lvl="1"/>
            <a:r>
              <a:rPr lang="en-US" dirty="0"/>
              <a:t>You can </a:t>
            </a:r>
            <a:r>
              <a:rPr lang="en-US" b="1" dirty="0">
                <a:solidFill>
                  <a:srgbClr val="0070C0"/>
                </a:solidFill>
              </a:rPr>
              <a:t>easily change the type of aggregate </a:t>
            </a:r>
            <a:r>
              <a:rPr lang="en-US" dirty="0"/>
              <a:t>being used without having to change any loops (and, if you declare variables properly, without having to change any of the declarations, only the instantiations)</a:t>
            </a:r>
          </a:p>
          <a:p>
            <a:r>
              <a:rPr lang="en-US" dirty="0"/>
              <a:t>Other Benefits:</a:t>
            </a:r>
          </a:p>
          <a:p>
            <a:pPr lvl="1"/>
            <a:r>
              <a:rPr lang="en-US" dirty="0"/>
              <a:t>Several objects can be "looping" over the elements in the aggregate at the same time</a:t>
            </a:r>
          </a:p>
          <a:p>
            <a:pPr lvl="1"/>
            <a:r>
              <a:rPr lang="en-US" dirty="0"/>
              <a:t>A "filtered" list (e.g., names starting with the letter "A") is handled in </a:t>
            </a:r>
            <a:r>
              <a:rPr lang="en-US" dirty="0" smtClean="0"/>
              <a:t>exactly </a:t>
            </a:r>
            <a:r>
              <a:rPr lang="en-US" dirty="0"/>
              <a:t>the same way that the "unfiltered" version 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015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"New" 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Idea:</a:t>
            </a:r>
          </a:p>
          <a:p>
            <a:pPr lvl="1"/>
            <a:r>
              <a:rPr lang="en-US" dirty="0"/>
              <a:t>Include a control structure that takes advantage of the Iterator </a:t>
            </a:r>
            <a:r>
              <a:rPr lang="en-US" dirty="0" smtClean="0"/>
              <a:t>pattern </a:t>
            </a:r>
            <a:r>
              <a:rPr lang="en-US" dirty="0"/>
              <a:t>(i.e., create a "</a:t>
            </a:r>
            <a:r>
              <a:rPr lang="en-US" b="1" dirty="0">
                <a:solidFill>
                  <a:srgbClr val="0070C0"/>
                </a:solidFill>
              </a:rPr>
              <a:t>for each</a:t>
            </a:r>
            <a:r>
              <a:rPr lang="en-US" dirty="0"/>
              <a:t>" loop for any Object that implements the </a:t>
            </a:r>
            <a:r>
              <a:rPr lang="en-US" dirty="0" err="1"/>
              <a:t>Iterable</a:t>
            </a:r>
            <a:r>
              <a:rPr lang="en-US" dirty="0"/>
              <a:t> interface)</a:t>
            </a:r>
          </a:p>
          <a:p>
            <a:r>
              <a:rPr lang="en-US" dirty="0"/>
              <a:t>Syntax:</a:t>
            </a:r>
          </a:p>
          <a:p>
            <a:pPr lvl="1"/>
            <a:r>
              <a:rPr lang="en-US" dirty="0"/>
              <a:t>for (</a:t>
            </a:r>
            <a:r>
              <a:rPr lang="en-US" i="1" dirty="0"/>
              <a:t>Class</a:t>
            </a:r>
            <a:r>
              <a:rPr lang="en-US" dirty="0"/>
              <a:t> </a:t>
            </a:r>
            <a:r>
              <a:rPr lang="en-US" i="1" dirty="0"/>
              <a:t>element</a:t>
            </a:r>
            <a:r>
              <a:rPr lang="en-US" dirty="0"/>
              <a:t> : </a:t>
            </a:r>
            <a:r>
              <a:rPr lang="en-US" i="1" dirty="0" err="1"/>
              <a:t>Iterable</a:t>
            </a:r>
            <a:r>
              <a:rPr lang="en-US" dirty="0"/>
              <a:t>) </a:t>
            </a:r>
            <a:r>
              <a:rPr lang="en-US" i="1" dirty="0"/>
              <a:t>statement</a:t>
            </a:r>
            <a:endParaRPr lang="en-US" dirty="0"/>
          </a:p>
          <a:p>
            <a:r>
              <a:rPr lang="en-US" dirty="0"/>
              <a:t>Example: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107" y="3825096"/>
            <a:ext cx="5809785" cy="303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72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Problems that Iterator can solve:</a:t>
            </a:r>
          </a:p>
          <a:p>
            <a:pPr lvl="1"/>
            <a:r>
              <a:rPr lang="en-US" dirty="0"/>
              <a:t>The elements of an aggregate object should be </a:t>
            </a:r>
            <a:r>
              <a:rPr lang="en-US" b="1" dirty="0">
                <a:solidFill>
                  <a:srgbClr val="0070C0"/>
                </a:solidFill>
              </a:rPr>
              <a:t>accessed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0070C0"/>
                </a:solidFill>
              </a:rPr>
              <a:t>traversed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without </a:t>
            </a:r>
            <a:r>
              <a:rPr lang="en-US" b="1" dirty="0">
                <a:solidFill>
                  <a:srgbClr val="0070C0"/>
                </a:solidFill>
              </a:rPr>
              <a:t>exposing its representation </a:t>
            </a:r>
            <a:r>
              <a:rPr lang="en-US" dirty="0"/>
              <a:t>(data structures).</a:t>
            </a:r>
          </a:p>
          <a:p>
            <a:pPr lvl="1"/>
            <a:r>
              <a:rPr lang="en-US" dirty="0"/>
              <a:t>New traversal operations should be defined for an aggregate object without changing its interface.</a:t>
            </a:r>
          </a:p>
          <a:p>
            <a:r>
              <a:rPr lang="en-US" dirty="0" smtClean="0"/>
              <a:t>Solution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Define a separate (iterator) object </a:t>
            </a:r>
            <a:r>
              <a:rPr lang="en-US" dirty="0"/>
              <a:t>that encapsulates accessing and traversing an aggregate object.</a:t>
            </a:r>
          </a:p>
          <a:p>
            <a:pPr lvl="1"/>
            <a:r>
              <a:rPr lang="en-US" dirty="0"/>
              <a:t>Clients use an iterator to access and traverse an aggregate without knowing its representation (data structures</a:t>
            </a:r>
            <a:r>
              <a:rPr lang="en-US" dirty="0" smtClean="0"/>
              <a:t>).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921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Iterator Pattern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02787"/>
            <a:ext cx="10515600" cy="2528626"/>
          </a:xfrm>
        </p:spPr>
      </p:pic>
    </p:spTree>
    <p:extLst>
      <p:ext uri="{BB962C8B-B14F-4D97-AF65-F5344CB8AC3E}">
        <p14:creationId xmlns:p14="http://schemas.microsoft.com/office/powerpoint/2010/main" val="385507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0539" y="2282825"/>
            <a:ext cx="509546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Gamma, Erich; Helm, Richard; Johnson, Ralph; </a:t>
            </a:r>
            <a:r>
              <a:rPr lang="en-US" sz="2000" dirty="0" err="1"/>
              <a:t>Vlissides</a:t>
            </a:r>
            <a:r>
              <a:rPr lang="en-US" sz="2000" dirty="0"/>
              <a:t>, John (1995). Design Patterns: Elements of Reusable Object-Oriented Software. Addison-Wesley. ISBN 0-201-63361-2.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213" y="0"/>
            <a:ext cx="54509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9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Composite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42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Need:</a:t>
            </a:r>
          </a:p>
          <a:p>
            <a:pPr lvl="1"/>
            <a:r>
              <a:rPr lang="en-US" dirty="0"/>
              <a:t>Ignore differences between </a:t>
            </a:r>
            <a:r>
              <a:rPr lang="en-US" b="1" dirty="0">
                <a:solidFill>
                  <a:srgbClr val="0070C0"/>
                </a:solidFill>
              </a:rPr>
              <a:t>individual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objects and </a:t>
            </a:r>
            <a:r>
              <a:rPr lang="en-US" b="1" dirty="0">
                <a:solidFill>
                  <a:srgbClr val="0070C0"/>
                </a:solidFill>
              </a:rPr>
              <a:t>compositions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of objects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Group "primitive" shapes in a drawing </a:t>
            </a:r>
            <a:r>
              <a:rPr lang="en-US" dirty="0" smtClean="0"/>
              <a:t>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97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Version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UML: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854" y="490653"/>
            <a:ext cx="6300465" cy="575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0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Message Distribution 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4780"/>
            <a:ext cx="12192000" cy="410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0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 a new class </a:t>
            </a:r>
            <a:r>
              <a:rPr lang="en-US" i="1" dirty="0" err="1" smtClean="0"/>
              <a:t>FaxNumber</a:t>
            </a:r>
            <a:endParaRPr lang="en-US" i="1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308734" y="285434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267553"/>
              </p:ext>
            </p:extLst>
          </p:nvPr>
        </p:nvGraphicFramePr>
        <p:xfrm>
          <a:off x="0" y="2494516"/>
          <a:ext cx="12081510" cy="3713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Visio" r:id="rId3" imgW="8886685" imgH="2733736" progId="Visio.Drawing.15">
                  <p:embed/>
                </p:oleObj>
              </mc:Choice>
              <mc:Fallback>
                <p:oleObj name="Visio" r:id="rId3" imgW="8886685" imgH="2733736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494516"/>
                        <a:ext cx="12081510" cy="37135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155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Problems that Composite pattern can solve: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part-whole hierarchy should be represented so that clients can </a:t>
            </a:r>
            <a:r>
              <a:rPr lang="en-US" b="1" dirty="0">
                <a:solidFill>
                  <a:srgbClr val="0070C0"/>
                </a:solidFill>
              </a:rPr>
              <a:t>treat part and whole objects uniformly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 part-whole hierarchy should be represented as </a:t>
            </a:r>
            <a:r>
              <a:rPr lang="en-US" b="1" dirty="0">
                <a:solidFill>
                  <a:srgbClr val="0070C0"/>
                </a:solidFill>
              </a:rPr>
              <a:t>tree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structure.</a:t>
            </a:r>
          </a:p>
          <a:p>
            <a:r>
              <a:rPr lang="en-US" dirty="0" smtClean="0"/>
              <a:t>Solution</a:t>
            </a:r>
          </a:p>
          <a:p>
            <a:pPr lvl="1"/>
            <a:r>
              <a:rPr lang="en-US" dirty="0"/>
              <a:t>Define a </a:t>
            </a:r>
            <a:r>
              <a:rPr lang="en-US" b="1" dirty="0">
                <a:solidFill>
                  <a:srgbClr val="0070C0"/>
                </a:solidFill>
              </a:rPr>
              <a:t>unified Component interface </a:t>
            </a:r>
            <a:r>
              <a:rPr lang="en-US" dirty="0"/>
              <a:t>for both part (Leaf) objects and whole (Composite) objects.</a:t>
            </a:r>
          </a:p>
          <a:p>
            <a:pPr lvl="1"/>
            <a:r>
              <a:rPr lang="en-US" dirty="0"/>
              <a:t>Individual Leaf objects implement the Component interface directly, and Composite objects forward requests to their child components.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10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Singleton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76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applications require </a:t>
            </a:r>
            <a:r>
              <a:rPr lang="en-US" b="1" dirty="0">
                <a:solidFill>
                  <a:srgbClr val="0070C0"/>
                </a:solidFill>
              </a:rPr>
              <a:t>exactly one instance </a:t>
            </a:r>
            <a:r>
              <a:rPr lang="en-US" dirty="0"/>
              <a:t>of a class:</a:t>
            </a:r>
          </a:p>
          <a:p>
            <a:pPr lvl="1"/>
            <a:r>
              <a:rPr lang="en-US" dirty="0"/>
              <a:t>Windowing systems with one event queue</a:t>
            </a:r>
          </a:p>
          <a:p>
            <a:pPr lvl="1"/>
            <a:r>
              <a:rPr lang="en-US" dirty="0"/>
              <a:t>Word processors with one menu bar (for all documents)</a:t>
            </a:r>
          </a:p>
          <a:p>
            <a:r>
              <a:rPr lang="en-US" dirty="0"/>
              <a:t>Unfortunately, constructors can be called repeatedly:</a:t>
            </a:r>
          </a:p>
          <a:p>
            <a:pPr lvl="1"/>
            <a:r>
              <a:rPr lang="en-US" dirty="0"/>
              <a:t>In one method</a:t>
            </a:r>
          </a:p>
          <a:p>
            <a:pPr lvl="1"/>
            <a:r>
              <a:rPr lang="en-US" dirty="0"/>
              <a:t>In one class</a:t>
            </a:r>
          </a:p>
          <a:p>
            <a:pPr lvl="1"/>
            <a:r>
              <a:rPr lang="en-US" dirty="0"/>
              <a:t>Across multiple classes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78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of a Singleton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and return an instance of itself if one doesn't exist</a:t>
            </a:r>
          </a:p>
          <a:p>
            <a:r>
              <a:rPr lang="en-US" dirty="0"/>
              <a:t>Return the existing instance if one does exist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1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Implementation of the Singleton Pattern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394" y="1478745"/>
            <a:ext cx="3715211" cy="4742823"/>
          </a:xfrm>
        </p:spPr>
      </p:pic>
    </p:spTree>
    <p:extLst>
      <p:ext uri="{BB962C8B-B14F-4D97-AF65-F5344CB8AC3E}">
        <p14:creationId xmlns:p14="http://schemas.microsoft.com/office/powerpoint/2010/main" val="64367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Our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Iterator</a:t>
            </a:r>
          </a:p>
          <a:p>
            <a:r>
              <a:rPr lang="en-US" dirty="0" smtClean="0"/>
              <a:t>Factory method</a:t>
            </a:r>
          </a:p>
          <a:p>
            <a:r>
              <a:rPr lang="en-US" dirty="0" smtClean="0"/>
              <a:t>Composite</a:t>
            </a:r>
          </a:p>
          <a:p>
            <a:r>
              <a:rPr lang="en-US" dirty="0" smtClean="0"/>
              <a:t>Singleton</a:t>
            </a:r>
          </a:p>
          <a:p>
            <a:r>
              <a:rPr lang="en-US" dirty="0" smtClean="0"/>
              <a:t>Observer</a:t>
            </a:r>
          </a:p>
          <a:p>
            <a:r>
              <a:rPr lang="en-US" dirty="0" smtClean="0"/>
              <a:t>Strategy</a:t>
            </a:r>
          </a:p>
          <a:p>
            <a:r>
              <a:rPr lang="en-US" dirty="0" smtClean="0"/>
              <a:t>Decorator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425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 </a:t>
            </a:r>
            <a:r>
              <a:rPr lang="en-US" dirty="0" err="1"/>
              <a:t>FileViewer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147" y="1027906"/>
            <a:ext cx="7125629" cy="38048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147" y="4908824"/>
            <a:ext cx="7649736" cy="169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6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a </a:t>
            </a:r>
            <a:r>
              <a:rPr lang="en-US" dirty="0" err="1"/>
              <a:t>FileViewer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073" y="2502319"/>
            <a:ext cx="8567853" cy="299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8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Safety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Potential Problem:</a:t>
            </a:r>
          </a:p>
          <a:p>
            <a:pPr lvl="1"/>
            <a:r>
              <a:rPr lang="en-US" dirty="0"/>
              <a:t>If the </a:t>
            </a:r>
            <a:r>
              <a:rPr lang="en-US" dirty="0" err="1"/>
              <a:t>createInstance</a:t>
            </a:r>
            <a:r>
              <a:rPr lang="en-US" dirty="0"/>
              <a:t>() method might be called by multiple threads, problems can arise</a:t>
            </a:r>
          </a:p>
          <a:p>
            <a:r>
              <a:rPr lang="en-US" dirty="0"/>
              <a:t>Resolutions:</a:t>
            </a:r>
          </a:p>
          <a:p>
            <a:pPr lvl="1"/>
            <a:r>
              <a:rPr lang="en-US" dirty="0"/>
              <a:t>Make </a:t>
            </a:r>
            <a:r>
              <a:rPr lang="en-US" dirty="0" err="1"/>
              <a:t>createInstance</a:t>
            </a:r>
            <a:r>
              <a:rPr lang="en-US" dirty="0"/>
              <a:t>() synchronized</a:t>
            </a:r>
          </a:p>
          <a:p>
            <a:pPr lvl="1"/>
            <a:r>
              <a:rPr lang="en-US" dirty="0"/>
              <a:t>Use eager initialization (i.e., instantiate instance when it is declared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More: </a:t>
            </a:r>
            <a:r>
              <a:rPr lang="en-US" dirty="0" smtClean="0">
                <a:hlinkClick r:id="rId2"/>
              </a:rPr>
              <a:t>External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36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Eager initialization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16601"/>
            <a:ext cx="9333571" cy="3047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3821109"/>
            <a:ext cx="9242502" cy="113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3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Problems that Singleton pattern can solve:</a:t>
            </a:r>
          </a:p>
          <a:p>
            <a:pPr lvl="1"/>
            <a:r>
              <a:rPr lang="en-US" dirty="0"/>
              <a:t>How can it be ensured that a class has only one instance?</a:t>
            </a:r>
          </a:p>
          <a:p>
            <a:pPr lvl="1"/>
            <a:r>
              <a:rPr lang="en-US" dirty="0"/>
              <a:t>How can the sole instance of a class be accessed easily?</a:t>
            </a:r>
          </a:p>
          <a:p>
            <a:pPr lvl="1"/>
            <a:r>
              <a:rPr lang="en-US" dirty="0"/>
              <a:t>How can a class control its instantiation?</a:t>
            </a:r>
          </a:p>
          <a:p>
            <a:pPr lvl="1"/>
            <a:r>
              <a:rPr lang="en-US" dirty="0"/>
              <a:t>How can the number of instances of a class be restricted?</a:t>
            </a:r>
          </a:p>
          <a:p>
            <a:r>
              <a:rPr lang="en-US" dirty="0" smtClean="0"/>
              <a:t>Solution</a:t>
            </a:r>
          </a:p>
          <a:p>
            <a:pPr lvl="1"/>
            <a:r>
              <a:rPr lang="en-US" dirty="0"/>
              <a:t>Hide the constructor of the class.</a:t>
            </a:r>
          </a:p>
          <a:p>
            <a:pPr lvl="1"/>
            <a:r>
              <a:rPr lang="en-US" dirty="0"/>
              <a:t>Define a public static operation (</a:t>
            </a:r>
            <a:r>
              <a:rPr lang="en-US" dirty="0" err="1"/>
              <a:t>getInstance</a:t>
            </a:r>
            <a:r>
              <a:rPr lang="en-US" dirty="0"/>
              <a:t>()) that returns the sole instance of the class.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30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Observer </a:t>
            </a:r>
          </a:p>
        </p:txBody>
      </p:sp>
    </p:spTree>
    <p:extLst>
      <p:ext uri="{BB962C8B-B14F-4D97-AF65-F5344CB8AC3E}">
        <p14:creationId xmlns:p14="http://schemas.microsoft.com/office/powerpoint/2010/main" val="318624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Objects often need to communicate with each other</a:t>
            </a:r>
          </a:p>
          <a:p>
            <a:r>
              <a:rPr lang="en-US" dirty="0"/>
              <a:t>Traditional message passing techniques tend to couple objects too tightly</a:t>
            </a:r>
          </a:p>
          <a:p>
            <a:endParaRPr lang="en-US" dirty="0" smtClean="0"/>
          </a:p>
          <a:p>
            <a:r>
              <a:rPr lang="en-US" dirty="0" smtClean="0"/>
              <a:t>Example</a:t>
            </a:r>
          </a:p>
          <a:p>
            <a:pPr lvl="1"/>
            <a:r>
              <a:rPr lang="en-US" smtClean="0"/>
              <a:t>An auction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23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</a:t>
            </a:r>
            <a:endParaRPr lang="en-US" dirty="0"/>
          </a:p>
        </p:txBody>
      </p:sp>
      <p:pic>
        <p:nvPicPr>
          <p:cNvPr id="2050" name="Picture 2" descr="Observer exam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479" y="794544"/>
            <a:ext cx="6192465" cy="6063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62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Trading System </a:t>
            </a: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Bad </a:t>
            </a:r>
            <a:r>
              <a:rPr lang="en-US" dirty="0" smtClean="0"/>
              <a:t>Design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Drawbacks:</a:t>
            </a:r>
          </a:p>
          <a:p>
            <a:pPr lvl="1"/>
            <a:r>
              <a:rPr lang="en-US" dirty="0" smtClean="0"/>
              <a:t>Because </a:t>
            </a:r>
            <a:r>
              <a:rPr lang="en-US" dirty="0" err="1"/>
              <a:t>TickReader</a:t>
            </a:r>
            <a:r>
              <a:rPr lang="en-US" dirty="0"/>
              <a:t> calls the </a:t>
            </a:r>
            <a:r>
              <a:rPr lang="en-US" dirty="0" err="1"/>
              <a:t>TickWriter</a:t>
            </a:r>
            <a:r>
              <a:rPr lang="en-US" dirty="0"/>
              <a:t> and </a:t>
            </a:r>
            <a:r>
              <a:rPr lang="en-US" dirty="0" err="1"/>
              <a:t>TickerTape</a:t>
            </a:r>
            <a:r>
              <a:rPr lang="en-US" dirty="0"/>
              <a:t> it is not very re-usable</a:t>
            </a:r>
          </a:p>
          <a:p>
            <a:pPr lvl="1"/>
            <a:r>
              <a:rPr lang="en-US" dirty="0"/>
              <a:t>Every </a:t>
            </a:r>
            <a:r>
              <a:rPr lang="en-US" dirty="0" err="1"/>
              <a:t>TickReader</a:t>
            </a:r>
            <a:r>
              <a:rPr lang="en-US" dirty="0"/>
              <a:t> must have an associated </a:t>
            </a:r>
            <a:r>
              <a:rPr lang="en-US" dirty="0" err="1"/>
              <a:t>TickWriter</a:t>
            </a:r>
            <a:r>
              <a:rPr lang="en-US" dirty="0"/>
              <a:t> and </a:t>
            </a:r>
            <a:r>
              <a:rPr lang="en-US" dirty="0" err="1" smtClean="0"/>
              <a:t>TickerTape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139" y="1690688"/>
            <a:ext cx="4887722" cy="311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44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Trading System Example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Better </a:t>
            </a:r>
            <a:r>
              <a:rPr lang="en-US" dirty="0" smtClean="0"/>
              <a:t>Design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Advantages: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TickReader</a:t>
            </a:r>
            <a:r>
              <a:rPr lang="en-US" dirty="0"/>
              <a:t> need only have a list of (zero or more) </a:t>
            </a:r>
            <a:r>
              <a:rPr lang="en-US" dirty="0" err="1"/>
              <a:t>TickListener</a:t>
            </a:r>
            <a:r>
              <a:rPr lang="en-US" dirty="0"/>
              <a:t> objects that it will </a:t>
            </a:r>
            <a:r>
              <a:rPr lang="en-US" dirty="0" smtClean="0"/>
              <a:t>inform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623" y="1690688"/>
            <a:ext cx="4682754" cy="277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9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Iterator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2951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Observer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known as </a:t>
            </a:r>
            <a:r>
              <a:rPr lang="en-US" dirty="0" smtClean="0"/>
              <a:t>Listener or Publish-Subscribe Pattern</a:t>
            </a:r>
          </a:p>
          <a:p>
            <a:r>
              <a:rPr lang="en-US" dirty="0" smtClean="0"/>
              <a:t>Intent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Define a </a:t>
            </a:r>
            <a:r>
              <a:rPr lang="en-US" b="1" dirty="0">
                <a:solidFill>
                  <a:srgbClr val="0070C0"/>
                </a:solidFill>
              </a:rPr>
              <a:t>one-to-many</a:t>
            </a:r>
            <a:r>
              <a:rPr lang="en-US" dirty="0"/>
              <a:t> dependency between objects so that when one object changes state, all of its dependents are notified</a:t>
            </a:r>
          </a:p>
          <a:p>
            <a:r>
              <a:rPr lang="en-US" dirty="0"/>
              <a:t>Participants:</a:t>
            </a:r>
          </a:p>
          <a:p>
            <a:pPr lvl="1"/>
            <a:r>
              <a:rPr lang="en-US" dirty="0"/>
              <a:t>A subject</a:t>
            </a:r>
          </a:p>
          <a:p>
            <a:pPr lvl="1"/>
            <a:r>
              <a:rPr lang="en-US" dirty="0"/>
              <a:t>Some observers</a:t>
            </a:r>
          </a:p>
          <a:p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22" y="4707057"/>
            <a:ext cx="10046178" cy="238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43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Observer Pattern (cont.)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667" y="1424492"/>
            <a:ext cx="8450665" cy="5580628"/>
          </a:xfrm>
        </p:spPr>
      </p:pic>
    </p:spTree>
    <p:extLst>
      <p:ext uri="{BB962C8B-B14F-4D97-AF65-F5344CB8AC3E}">
        <p14:creationId xmlns:p14="http://schemas.microsoft.com/office/powerpoint/2010/main" val="264558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Complete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Silly Text Processor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Counts </a:t>
            </a:r>
            <a:r>
              <a:rPr lang="en-US" dirty="0"/>
              <a:t>the number of words that start with an uppercase letter</a:t>
            </a:r>
          </a:p>
          <a:p>
            <a:pPr lvl="1"/>
            <a:r>
              <a:rPr lang="en-US" dirty="0"/>
              <a:t>Save the lines to a file</a:t>
            </a:r>
          </a:p>
          <a:p>
            <a:pPr lvl="1"/>
            <a:r>
              <a:rPr lang="en-US" dirty="0"/>
              <a:t>Shows the progress (e.g., then number of lines processed)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81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Complete Example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Bad Design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052" y="2447349"/>
            <a:ext cx="4855924" cy="295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Complete Example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619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Better </a:t>
            </a:r>
            <a:r>
              <a:rPr lang="en-US" dirty="0" smtClean="0"/>
              <a:t>Design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This design is better</a:t>
            </a:r>
          </a:p>
          <a:p>
            <a:r>
              <a:rPr lang="en-US" dirty="0"/>
              <a:t>It is, however, too tightly coupled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893" y="2346186"/>
            <a:ext cx="8191760" cy="308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9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Complete Example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the Observer Pattern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437" y="2247900"/>
            <a:ext cx="927735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9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Decorator </a:t>
            </a:r>
          </a:p>
        </p:txBody>
      </p:sp>
    </p:spTree>
    <p:extLst>
      <p:ext uri="{BB962C8B-B14F-4D97-AF65-F5344CB8AC3E}">
        <p14:creationId xmlns:p14="http://schemas.microsoft.com/office/powerpoint/2010/main" val="212548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Capabilities to a Class:</a:t>
            </a:r>
          </a:p>
          <a:p>
            <a:pPr lvl="1"/>
            <a:r>
              <a:rPr lang="en-US" dirty="0"/>
              <a:t>Specialization</a:t>
            </a:r>
          </a:p>
          <a:p>
            <a:r>
              <a:rPr lang="en-US" dirty="0"/>
              <a:t>Adding Capabilities to an Object:</a:t>
            </a:r>
          </a:p>
          <a:p>
            <a:pPr lvl="1"/>
            <a:r>
              <a:rPr lang="en-US" dirty="0"/>
              <a:t>Needs to be done "dynamically" (i.e., at run time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Borders</a:t>
            </a:r>
            <a:r>
              <a:rPr lang="en-US" dirty="0"/>
              <a:t>, etc.. on GUI components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57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Model of the Decorator Pattern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25" y="0"/>
            <a:ext cx="11736004" cy="6754133"/>
          </a:xfrm>
        </p:spPr>
      </p:pic>
    </p:spTree>
    <p:extLst>
      <p:ext uri="{BB962C8B-B14F-4D97-AF65-F5344CB8AC3E}">
        <p14:creationId xmlns:p14="http://schemas.microsoft.com/office/powerpoint/2010/main" val="189994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519" y="0"/>
            <a:ext cx="7325248" cy="6784546"/>
          </a:xfrm>
        </p:spPr>
      </p:pic>
    </p:spTree>
    <p:extLst>
      <p:ext uri="{BB962C8B-B14F-4D97-AF65-F5344CB8AC3E}">
        <p14:creationId xmlns:p14="http://schemas.microsoft.com/office/powerpoint/2010/main" val="141400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Computers vs. Calculators:</a:t>
            </a:r>
          </a:p>
          <a:p>
            <a:pPr lvl="1"/>
            <a:r>
              <a:rPr lang="en-US" dirty="0"/>
              <a:t>Computers can perform the same operation many times</a:t>
            </a:r>
          </a:p>
          <a:p>
            <a:r>
              <a:rPr lang="en-US" dirty="0"/>
              <a:t>Programming Languages:</a:t>
            </a:r>
          </a:p>
          <a:p>
            <a:pPr lvl="1"/>
            <a:r>
              <a:rPr lang="en-US" dirty="0"/>
              <a:t>Harness this power using loops</a:t>
            </a:r>
          </a:p>
          <a:p>
            <a:r>
              <a:rPr lang="en-US" dirty="0"/>
              <a:t>A Problem:</a:t>
            </a:r>
          </a:p>
          <a:p>
            <a:pPr lvl="1"/>
            <a:r>
              <a:rPr lang="en-US" dirty="0"/>
              <a:t>Traditional looping requires an understanding of the structure of the "aggregate"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632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dirty="0" smtClean="0"/>
              <a:t>Example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30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Alternative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Issue:</a:t>
            </a:r>
          </a:p>
          <a:p>
            <a:pPr lvl="1"/>
            <a:r>
              <a:rPr lang="en-US" dirty="0"/>
              <a:t>You need to decorate a class that does not implement an explicit interface</a:t>
            </a:r>
          </a:p>
          <a:p>
            <a:r>
              <a:rPr lang="en-US" dirty="0"/>
              <a:t>The Resolution:</a:t>
            </a:r>
          </a:p>
          <a:p>
            <a:pPr lvl="1"/>
            <a:r>
              <a:rPr lang="en-US" dirty="0"/>
              <a:t>Specialize the class to be decorated but still use delegation</a:t>
            </a:r>
          </a:p>
        </p:txBody>
      </p:sp>
    </p:spTree>
    <p:extLst>
      <p:ext uri="{BB962C8B-B14F-4D97-AF65-F5344CB8AC3E}">
        <p14:creationId xmlns:p14="http://schemas.microsoft.com/office/powerpoint/2010/main" val="61420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Alternative Implementation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46" y="1699890"/>
            <a:ext cx="6193710" cy="460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5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Strategy </a:t>
            </a:r>
          </a:p>
        </p:txBody>
      </p:sp>
    </p:spTree>
    <p:extLst>
      <p:ext uri="{BB962C8B-B14F-4D97-AF65-F5344CB8AC3E}">
        <p14:creationId xmlns:p14="http://schemas.microsoft.com/office/powerpoint/2010/main" val="182991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"Problem":</a:t>
            </a:r>
          </a:p>
          <a:p>
            <a:pPr lvl="1"/>
            <a:r>
              <a:rPr lang="en-US" dirty="0"/>
              <a:t>Have a family of </a:t>
            </a:r>
            <a:r>
              <a:rPr lang="en-US" i="1" dirty="0"/>
              <a:t>interchangeable</a:t>
            </a:r>
            <a:r>
              <a:rPr lang="en-US" dirty="0"/>
              <a:t> algorithms for accomplishing the same objective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 smtClean="0"/>
              <a:t>Different </a:t>
            </a:r>
            <a:r>
              <a:rPr lang="en-US" dirty="0"/>
              <a:t>text formatting algorithms (e.g., for paragraph formatting in a word processor)</a:t>
            </a:r>
          </a:p>
          <a:p>
            <a:pPr lvl="1"/>
            <a:r>
              <a:rPr lang="en-US" dirty="0"/>
              <a:t>Different metrics for finding the distance between, for example, colors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60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Model of the Strategy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UML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071" y="2347912"/>
            <a:ext cx="8245858" cy="372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1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the Strategy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UML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21" y="2276423"/>
            <a:ext cx="11125157" cy="440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8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65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Factory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54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"Problem":</a:t>
            </a:r>
          </a:p>
          <a:p>
            <a:pPr lvl="1"/>
            <a:r>
              <a:rPr lang="en-US" dirty="0"/>
              <a:t>Constructors are inflexible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A limit on the number of instances</a:t>
            </a:r>
          </a:p>
          <a:p>
            <a:pPr lvl="1"/>
            <a:r>
              <a:rPr lang="en-US" dirty="0"/>
              <a:t>Initialization can't be completed</a:t>
            </a:r>
          </a:p>
          <a:p>
            <a:pPr lvl="1"/>
            <a:r>
              <a:rPr lang="en-US" dirty="0"/>
              <a:t>Objects may reside on multiple machines</a:t>
            </a:r>
          </a:p>
          <a:p>
            <a:pPr lvl="1"/>
            <a:r>
              <a:rPr lang="en-US" dirty="0"/>
              <a:t>Objects are expensive to construct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42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Looping and Aggregates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Looping Over an Array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34448"/>
            <a:ext cx="10184780" cy="293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6388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Model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131" y="1690688"/>
            <a:ext cx="8161737" cy="4542184"/>
          </a:xfrm>
        </p:spPr>
      </p:pic>
    </p:spTree>
    <p:extLst>
      <p:ext uri="{BB962C8B-B14F-4D97-AF65-F5344CB8AC3E}">
        <p14:creationId xmlns:p14="http://schemas.microsoft.com/office/powerpoint/2010/main" val="360806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Generic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75708" y="1690688"/>
            <a:ext cx="6840583" cy="4714292"/>
          </a:xfrm>
        </p:spPr>
      </p:pic>
    </p:spTree>
    <p:extLst>
      <p:ext uri="{BB962C8B-B14F-4D97-AF65-F5344CB8AC3E}">
        <p14:creationId xmlns:p14="http://schemas.microsoft.com/office/powerpoint/2010/main" val="161734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Specific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DirectoryListing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9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Problems that factory method pattern can solve:</a:t>
            </a:r>
          </a:p>
          <a:p>
            <a:pPr lvl="1"/>
            <a:r>
              <a:rPr lang="en-US" dirty="0"/>
              <a:t>How can an object be created so that subclasses can redefine which class to instantiate?</a:t>
            </a:r>
          </a:p>
          <a:p>
            <a:pPr lvl="1"/>
            <a:r>
              <a:rPr lang="en-US" dirty="0"/>
              <a:t>How can a class defer instantiation to subclasses</a:t>
            </a:r>
            <a:r>
              <a:rPr lang="en-US" dirty="0" smtClean="0"/>
              <a:t>?</a:t>
            </a:r>
          </a:p>
          <a:p>
            <a:r>
              <a:rPr lang="en-US" dirty="0" smtClean="0"/>
              <a:t>Solution:</a:t>
            </a:r>
          </a:p>
          <a:p>
            <a:pPr lvl="1"/>
            <a:r>
              <a:rPr lang="en-US" dirty="0"/>
              <a:t>Define a separate operation (</a:t>
            </a:r>
            <a:r>
              <a:rPr lang="en-US" i="1" dirty="0"/>
              <a:t>factory method</a:t>
            </a:r>
            <a:r>
              <a:rPr lang="en-US" dirty="0"/>
              <a:t>) for creating an object.</a:t>
            </a:r>
          </a:p>
          <a:p>
            <a:pPr lvl="1"/>
            <a:r>
              <a:rPr lang="en-US" dirty="0"/>
              <a:t>Create an object by calling a </a:t>
            </a:r>
            <a:r>
              <a:rPr lang="en-US" i="1" dirty="0"/>
              <a:t>factory method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14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Complete Example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Implementing the Good Design</a:t>
            </a:r>
          </a:p>
        </p:txBody>
      </p:sp>
    </p:spTree>
    <p:extLst>
      <p:ext uri="{BB962C8B-B14F-4D97-AF65-F5344CB8AC3E}">
        <p14:creationId xmlns:p14="http://schemas.microsoft.com/office/powerpoint/2010/main" val="139321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Looping and Aggregates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Looping Over an </a:t>
            </a:r>
            <a:r>
              <a:rPr lang="en-US" dirty="0" err="1"/>
              <a:t>ArrayList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63747"/>
            <a:ext cx="10772260" cy="307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16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Looping and Aggregates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Looping Over a Linked 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06369"/>
            <a:ext cx="8363416" cy="390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41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1439"/>
            <a:ext cx="7059917" cy="2033586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485" y="2071750"/>
            <a:ext cx="7090431" cy="20240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4095813"/>
            <a:ext cx="5915025" cy="276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83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1107</Words>
  <Application>Microsoft Office PowerPoint</Application>
  <PresentationFormat>Widescreen</PresentationFormat>
  <Paragraphs>225</Paragraphs>
  <Slides>64</Slides>
  <Notes>0</Notes>
  <HiddenSlides>16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Calibri Light</vt:lpstr>
      <vt:lpstr>Office Theme</vt:lpstr>
      <vt:lpstr>Visio</vt:lpstr>
      <vt:lpstr>Design Patterns</vt:lpstr>
      <vt:lpstr>PowerPoint Presentation</vt:lpstr>
      <vt:lpstr>In Our Class</vt:lpstr>
      <vt:lpstr>Iterator</vt:lpstr>
      <vt:lpstr>Motivation</vt:lpstr>
      <vt:lpstr>Looping and Aggregates</vt:lpstr>
      <vt:lpstr>Looping and Aggregates (cont.)</vt:lpstr>
      <vt:lpstr>Looping and Aggregates (cont.)</vt:lpstr>
      <vt:lpstr>PowerPoint Presentation</vt:lpstr>
      <vt:lpstr>Some Observations</vt:lpstr>
      <vt:lpstr>Important Operations - Commonalities</vt:lpstr>
      <vt:lpstr>The Iterator Pattern</vt:lpstr>
      <vt:lpstr>Examples in Java</vt:lpstr>
      <vt:lpstr>Examples in Java (cont.)</vt:lpstr>
      <vt:lpstr>Benefits of the Iterator</vt:lpstr>
      <vt:lpstr>Benefits of the Iterator (cont.)</vt:lpstr>
      <vt:lpstr>The "New" Loop</vt:lpstr>
      <vt:lpstr>To Recap</vt:lpstr>
      <vt:lpstr>The Iterator Pattern</vt:lpstr>
      <vt:lpstr>Composite</vt:lpstr>
      <vt:lpstr>Motivation</vt:lpstr>
      <vt:lpstr>One Version</vt:lpstr>
      <vt:lpstr>An Example</vt:lpstr>
      <vt:lpstr>Exercise</vt:lpstr>
      <vt:lpstr>To Recap</vt:lpstr>
      <vt:lpstr>Singleton</vt:lpstr>
      <vt:lpstr>Motivation</vt:lpstr>
      <vt:lpstr>Requirements of a Singleton</vt:lpstr>
      <vt:lpstr>One Implementation of the Singleton Pattern</vt:lpstr>
      <vt:lpstr>An Example</vt:lpstr>
      <vt:lpstr>An Example (cont.)</vt:lpstr>
      <vt:lpstr>Thread Safety</vt:lpstr>
      <vt:lpstr>An Example (cont.)</vt:lpstr>
      <vt:lpstr>To Recap</vt:lpstr>
      <vt:lpstr>Observer </vt:lpstr>
      <vt:lpstr>Motivation</vt:lpstr>
      <vt:lpstr>An Example</vt:lpstr>
      <vt:lpstr>A Trading System Example</vt:lpstr>
      <vt:lpstr>A Trading System Example (cont.)</vt:lpstr>
      <vt:lpstr>The Observer Pattern</vt:lpstr>
      <vt:lpstr>The Observer Pattern (cont.)</vt:lpstr>
      <vt:lpstr>A Complete Example</vt:lpstr>
      <vt:lpstr>A Complete Example (cont.)</vt:lpstr>
      <vt:lpstr>A Complete Example (cont.)</vt:lpstr>
      <vt:lpstr>A Complete Example (cont.)</vt:lpstr>
      <vt:lpstr>Decorator </vt:lpstr>
      <vt:lpstr>Motivation</vt:lpstr>
      <vt:lpstr>A Model of the Decorator Pattern</vt:lpstr>
      <vt:lpstr>An Example</vt:lpstr>
      <vt:lpstr>An Example (cont.)</vt:lpstr>
      <vt:lpstr>An Alternative Implementation</vt:lpstr>
      <vt:lpstr>An Alternative Implementation (cont.)</vt:lpstr>
      <vt:lpstr>Strategy </vt:lpstr>
      <vt:lpstr>Overview</vt:lpstr>
      <vt:lpstr>A Model of the Strategy Pattern</vt:lpstr>
      <vt:lpstr>An Example of the Strategy Pattern</vt:lpstr>
      <vt:lpstr>An Example (cont.)</vt:lpstr>
      <vt:lpstr>Factory Method</vt:lpstr>
      <vt:lpstr>Overview</vt:lpstr>
      <vt:lpstr>A Model</vt:lpstr>
      <vt:lpstr>A Generic Example</vt:lpstr>
      <vt:lpstr>A Specific Example</vt:lpstr>
      <vt:lpstr>To Recap</vt:lpstr>
      <vt:lpstr>A Complete Example (cont.)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Patterns</dc:title>
  <dc:creator>Microsoft Office User</dc:creator>
  <cp:lastModifiedBy>Jingwei Yang</cp:lastModifiedBy>
  <cp:revision>102</cp:revision>
  <dcterms:created xsi:type="dcterms:W3CDTF">2018-02-05T12:59:05Z</dcterms:created>
  <dcterms:modified xsi:type="dcterms:W3CDTF">2019-03-05T19:39:25Z</dcterms:modified>
</cp:coreProperties>
</file>